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3"/>
  </p:sldMasterIdLst>
  <p:notesMasterIdLst>
    <p:notesMasterId r:id="rId23"/>
  </p:notesMasterIdLst>
  <p:handoutMasterIdLst>
    <p:handoutMasterId r:id="rId24"/>
  </p:handoutMasterIdLst>
  <p:sldIdLst>
    <p:sldId id="262" r:id="rId4"/>
    <p:sldId id="295" r:id="rId5"/>
    <p:sldId id="315" r:id="rId6"/>
    <p:sldId id="296" r:id="rId7"/>
    <p:sldId id="305" r:id="rId8"/>
    <p:sldId id="297" r:id="rId9"/>
    <p:sldId id="306" r:id="rId10"/>
    <p:sldId id="298" r:id="rId11"/>
    <p:sldId id="299" r:id="rId12"/>
    <p:sldId id="302" r:id="rId13"/>
    <p:sldId id="304" r:id="rId14"/>
    <p:sldId id="308" r:id="rId15"/>
    <p:sldId id="310" r:id="rId16"/>
    <p:sldId id="311" r:id="rId17"/>
    <p:sldId id="313" r:id="rId18"/>
    <p:sldId id="312" r:id="rId19"/>
    <p:sldId id="314" r:id="rId20"/>
    <p:sldId id="307" r:id="rId21"/>
    <p:sldId id="301" r:id="rId22"/>
  </p:sldIdLst>
  <p:sldSz cx="9906000" cy="6858000" type="A4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1pPr>
    <a:lvl2pPr marL="434431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2pPr>
    <a:lvl3pPr marL="868863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3pPr>
    <a:lvl4pPr marL="1303294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4pPr>
    <a:lvl5pPr marL="1737726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5pPr>
    <a:lvl6pPr marL="2172157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6pPr>
    <a:lvl7pPr marL="2606589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7pPr>
    <a:lvl8pPr marL="3041020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8pPr>
    <a:lvl9pPr marL="3475452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6FED47-8C70-4447-801A-BE595A10C200}">
          <p14:sldIdLst>
            <p14:sldId id="262"/>
            <p14:sldId id="295"/>
            <p14:sldId id="315"/>
            <p14:sldId id="296"/>
            <p14:sldId id="305"/>
            <p14:sldId id="297"/>
            <p14:sldId id="306"/>
            <p14:sldId id="298"/>
            <p14:sldId id="299"/>
            <p14:sldId id="302"/>
            <p14:sldId id="304"/>
            <p14:sldId id="308"/>
            <p14:sldId id="310"/>
            <p14:sldId id="311"/>
            <p14:sldId id="313"/>
            <p14:sldId id="312"/>
            <p14:sldId id="314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pos="3347">
          <p15:clr>
            <a:srgbClr val="A4A3A4"/>
          </p15:clr>
        </p15:guide>
        <p15:guide id="7" pos="580">
          <p15:clr>
            <a:srgbClr val="A4A3A4"/>
          </p15:clr>
        </p15:guide>
        <p15:guide id="8" pos="5835">
          <p15:clr>
            <a:srgbClr val="A4A3A4"/>
          </p15:clr>
        </p15:guide>
        <p15:guide id="9" pos="262">
          <p15:clr>
            <a:srgbClr val="A4A3A4"/>
          </p15:clr>
        </p15:guide>
        <p15:guide id="10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00"/>
    <a:srgbClr val="E86B1C"/>
    <a:srgbClr val="59959B"/>
    <a:srgbClr val="46757A"/>
    <a:srgbClr val="EF955C"/>
    <a:srgbClr val="E86B1B"/>
    <a:srgbClr val="ED8C51"/>
    <a:srgbClr val="66FF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74832" autoAdjust="0"/>
  </p:normalViewPr>
  <p:slideViewPr>
    <p:cSldViewPr>
      <p:cViewPr varScale="1">
        <p:scale>
          <a:sx n="89" d="100"/>
          <a:sy n="89" d="100"/>
        </p:scale>
        <p:origin x="1752" y="84"/>
      </p:cViewPr>
      <p:guideLst>
        <p:guide orient="horz" pos="591"/>
        <p:guide orient="horz" pos="935"/>
        <p:guide orient="horz" pos="4156"/>
        <p:guide orient="horz" pos="3884"/>
        <p:guide orient="horz" pos="210"/>
        <p:guide pos="3347"/>
        <p:guide pos="580"/>
        <p:guide pos="5835"/>
        <p:guide pos="262"/>
        <p:guide pos="6068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32" y="114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F77649EC-8745-4882-8115-D7EC1F97E4DB}" type="datetime1">
              <a:rPr lang="fr-FR" smtClean="0"/>
              <a:t>04/09/2022</a:t>
            </a:fld>
            <a:endParaRPr lang="en-GB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0E70A764-2879-4422-A7B4-8354C6ADB6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426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41363"/>
            <a:ext cx="5340350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1" y="4686001"/>
            <a:ext cx="4940363" cy="443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95F2CD51-98BD-475F-A753-58CB92F8B0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9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4431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6886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03294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377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72157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6589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1020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5452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Autorisation</a:t>
            </a:r>
            <a:r>
              <a:rPr lang="en-GB" dirty="0">
                <a:sym typeface="Wingdings" panose="05000000000000000000" pitchFamily="2" charset="2"/>
              </a:rPr>
              <a:t> de </a:t>
            </a:r>
            <a:r>
              <a:rPr lang="en-GB" dirty="0" err="1">
                <a:sym typeface="Wingdings" panose="05000000000000000000" pitchFamily="2" charset="2"/>
              </a:rPr>
              <a:t>construire</a:t>
            </a:r>
            <a:r>
              <a:rPr lang="en-GB" dirty="0">
                <a:sym typeface="Wingdings" panose="05000000000000000000" pitchFamily="2" charset="2"/>
              </a:rPr>
              <a:t> BIM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Géométrie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comment </a:t>
            </a:r>
            <a:r>
              <a:rPr lang="en-GB" dirty="0" err="1">
                <a:sym typeface="Wingdings" panose="05000000000000000000" pitchFamily="2" charset="2"/>
              </a:rPr>
              <a:t>représenté</a:t>
            </a:r>
            <a:r>
              <a:rPr lang="en-GB" dirty="0">
                <a:sym typeface="Wingdings" panose="05000000000000000000" pitchFamily="2" charset="2"/>
              </a:rPr>
              <a:t> la 3ème dimension  </a:t>
            </a:r>
            <a:r>
              <a:rPr lang="en-GB" dirty="0" err="1">
                <a:sym typeface="Wingdings" panose="05000000000000000000" pitchFamily="2" charset="2"/>
              </a:rPr>
              <a:t>problème</a:t>
            </a:r>
            <a:r>
              <a:rPr lang="en-GB" dirty="0">
                <a:sym typeface="Wingdings" panose="05000000000000000000" pitchFamily="2" charset="2"/>
              </a:rPr>
              <a:t> plus </a:t>
            </a:r>
            <a:r>
              <a:rPr lang="en-GB" dirty="0" err="1">
                <a:sym typeface="Wingdings" panose="05000000000000000000" pitchFamily="2" charset="2"/>
              </a:rPr>
              <a:t>philosophie</a:t>
            </a:r>
            <a:r>
              <a:rPr lang="en-GB" dirty="0">
                <a:sym typeface="Wingdings" panose="05000000000000000000" pitchFamily="2" charset="2"/>
              </a:rPr>
              <a:t> que technique </a:t>
            </a:r>
          </a:p>
          <a:p>
            <a:r>
              <a:rPr lang="en-GB" dirty="0">
                <a:sym typeface="Wingdings" panose="05000000000000000000" pitchFamily="2" charset="2"/>
              </a:rPr>
              <a:t> -&gt; </a:t>
            </a:r>
            <a:r>
              <a:rPr lang="en-GB" dirty="0" err="1">
                <a:sym typeface="Wingdings" panose="05000000000000000000" pitchFamily="2" charset="2"/>
              </a:rPr>
              <a:t>cadastrre</a:t>
            </a:r>
            <a:r>
              <a:rPr lang="en-GB" dirty="0">
                <a:sym typeface="Wingdings" panose="05000000000000000000" pitchFamily="2" charset="2"/>
              </a:rPr>
              <a:t> souterrain MNT </a:t>
            </a:r>
            <a:r>
              <a:rPr lang="en-GB" dirty="0" err="1">
                <a:sym typeface="Wingdings" panose="05000000000000000000" pitchFamily="2" charset="2"/>
              </a:rPr>
              <a:t>moisn</a:t>
            </a:r>
            <a:r>
              <a:rPr lang="en-GB" dirty="0">
                <a:sym typeface="Wingdings" panose="05000000000000000000" pitchFamily="2" charset="2"/>
              </a:rPr>
              <a:t> 1 m</a:t>
            </a:r>
          </a:p>
          <a:p>
            <a:r>
              <a:rPr lang="en-GB" dirty="0">
                <a:sym typeface="Wingdings" panose="05000000000000000000" pitchFamily="2" charset="2"/>
              </a:rPr>
              <a:t>-&gt; </a:t>
            </a:r>
            <a:r>
              <a:rPr lang="en-GB" dirty="0" err="1">
                <a:sym typeface="Wingdings" panose="05000000000000000000" pitchFamily="2" charset="2"/>
              </a:rPr>
              <a:t>arbre</a:t>
            </a:r>
            <a:r>
              <a:rPr lang="en-GB" dirty="0">
                <a:sym typeface="Wingdings" panose="05000000000000000000" pitchFamily="2" charset="2"/>
              </a:rPr>
              <a:t> : parameter</a:t>
            </a:r>
          </a:p>
          <a:p>
            <a:r>
              <a:rPr lang="en-GB" dirty="0">
                <a:sym typeface="Wingdings" panose="05000000000000000000" pitchFamily="2" charset="2"/>
              </a:rPr>
              <a:t>-&gt; bien fond : </a:t>
            </a:r>
            <a:r>
              <a:rPr lang="en-GB" dirty="0" err="1">
                <a:sym typeface="Wingdings" panose="05000000000000000000" pitchFamily="2" charset="2"/>
              </a:rPr>
              <a:t>découpe</a:t>
            </a:r>
            <a:r>
              <a:rPr lang="en-GB" dirty="0">
                <a:sym typeface="Wingdings" panose="05000000000000000000" pitchFamily="2" charset="2"/>
              </a:rPr>
              <a:t> du MNT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Compatibilité</a:t>
            </a:r>
            <a:r>
              <a:rPr lang="en-GB" dirty="0">
                <a:sym typeface="Wingdings" panose="05000000000000000000" pitchFamily="2" charset="2"/>
              </a:rPr>
              <a:t> IFC avec </a:t>
            </a:r>
            <a:r>
              <a:rPr lang="en-GB" dirty="0" err="1">
                <a:sym typeface="Wingdings" panose="05000000000000000000" pitchFamily="2" charset="2"/>
              </a:rPr>
              <a:t>logiciel</a:t>
            </a:r>
            <a:r>
              <a:rPr lang="en-GB" dirty="0">
                <a:sym typeface="Wingdings" panose="05000000000000000000" pitchFamily="2" charset="2"/>
              </a:rPr>
              <a:t> BIM (Revit et ArchiCAD)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41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Autorisation</a:t>
            </a:r>
            <a:r>
              <a:rPr lang="en-GB" dirty="0">
                <a:sym typeface="Wingdings" panose="05000000000000000000" pitchFamily="2" charset="2"/>
              </a:rPr>
              <a:t> de </a:t>
            </a:r>
            <a:r>
              <a:rPr lang="en-GB" dirty="0" err="1">
                <a:sym typeface="Wingdings" panose="05000000000000000000" pitchFamily="2" charset="2"/>
              </a:rPr>
              <a:t>construire</a:t>
            </a:r>
            <a:r>
              <a:rPr lang="en-GB" dirty="0">
                <a:sym typeface="Wingdings" panose="05000000000000000000" pitchFamily="2" charset="2"/>
              </a:rPr>
              <a:t> BIM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Géométrie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comment </a:t>
            </a:r>
            <a:r>
              <a:rPr lang="en-GB" dirty="0" err="1">
                <a:sym typeface="Wingdings" panose="05000000000000000000" pitchFamily="2" charset="2"/>
              </a:rPr>
              <a:t>représenté</a:t>
            </a:r>
            <a:r>
              <a:rPr lang="en-GB" dirty="0">
                <a:sym typeface="Wingdings" panose="05000000000000000000" pitchFamily="2" charset="2"/>
              </a:rPr>
              <a:t> la 3ème dimension  </a:t>
            </a:r>
            <a:r>
              <a:rPr lang="en-GB" dirty="0" err="1">
                <a:sym typeface="Wingdings" panose="05000000000000000000" pitchFamily="2" charset="2"/>
              </a:rPr>
              <a:t>problème</a:t>
            </a:r>
            <a:r>
              <a:rPr lang="en-GB" dirty="0">
                <a:sym typeface="Wingdings" panose="05000000000000000000" pitchFamily="2" charset="2"/>
              </a:rPr>
              <a:t> plus </a:t>
            </a:r>
            <a:r>
              <a:rPr lang="en-GB" dirty="0" err="1">
                <a:sym typeface="Wingdings" panose="05000000000000000000" pitchFamily="2" charset="2"/>
              </a:rPr>
              <a:t>philosophie</a:t>
            </a:r>
            <a:r>
              <a:rPr lang="en-GB" dirty="0">
                <a:sym typeface="Wingdings" panose="05000000000000000000" pitchFamily="2" charset="2"/>
              </a:rPr>
              <a:t> que technique </a:t>
            </a:r>
          </a:p>
          <a:p>
            <a:r>
              <a:rPr lang="en-GB" dirty="0">
                <a:sym typeface="Wingdings" panose="05000000000000000000" pitchFamily="2" charset="2"/>
              </a:rPr>
              <a:t> -&gt; </a:t>
            </a:r>
            <a:r>
              <a:rPr lang="en-GB" dirty="0" err="1">
                <a:sym typeface="Wingdings" panose="05000000000000000000" pitchFamily="2" charset="2"/>
              </a:rPr>
              <a:t>cadastrre</a:t>
            </a:r>
            <a:r>
              <a:rPr lang="en-GB" dirty="0">
                <a:sym typeface="Wingdings" panose="05000000000000000000" pitchFamily="2" charset="2"/>
              </a:rPr>
              <a:t> souterrain MNT </a:t>
            </a:r>
            <a:r>
              <a:rPr lang="en-GB" dirty="0" err="1">
                <a:sym typeface="Wingdings" panose="05000000000000000000" pitchFamily="2" charset="2"/>
              </a:rPr>
              <a:t>moisn</a:t>
            </a:r>
            <a:r>
              <a:rPr lang="en-GB" dirty="0">
                <a:sym typeface="Wingdings" panose="05000000000000000000" pitchFamily="2" charset="2"/>
              </a:rPr>
              <a:t> 1 m</a:t>
            </a:r>
          </a:p>
          <a:p>
            <a:r>
              <a:rPr lang="en-GB" dirty="0">
                <a:sym typeface="Wingdings" panose="05000000000000000000" pitchFamily="2" charset="2"/>
              </a:rPr>
              <a:t>-&gt; </a:t>
            </a:r>
            <a:r>
              <a:rPr lang="en-GB" dirty="0" err="1">
                <a:sym typeface="Wingdings" panose="05000000000000000000" pitchFamily="2" charset="2"/>
              </a:rPr>
              <a:t>arbre</a:t>
            </a:r>
            <a:r>
              <a:rPr lang="en-GB" dirty="0">
                <a:sym typeface="Wingdings" panose="05000000000000000000" pitchFamily="2" charset="2"/>
              </a:rPr>
              <a:t> : parameter</a:t>
            </a:r>
          </a:p>
          <a:p>
            <a:r>
              <a:rPr lang="en-GB" dirty="0">
                <a:sym typeface="Wingdings" panose="05000000000000000000" pitchFamily="2" charset="2"/>
              </a:rPr>
              <a:t>-&gt; bien fond : </a:t>
            </a:r>
            <a:r>
              <a:rPr lang="en-GB" dirty="0" err="1">
                <a:sym typeface="Wingdings" panose="05000000000000000000" pitchFamily="2" charset="2"/>
              </a:rPr>
              <a:t>découpe</a:t>
            </a:r>
            <a:r>
              <a:rPr lang="en-GB" dirty="0">
                <a:sym typeface="Wingdings" panose="05000000000000000000" pitchFamily="2" charset="2"/>
              </a:rPr>
              <a:t> du MNT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Compatibilité</a:t>
            </a:r>
            <a:r>
              <a:rPr lang="en-GB" dirty="0">
                <a:sym typeface="Wingdings" panose="05000000000000000000" pitchFamily="2" charset="2"/>
              </a:rPr>
              <a:t> IFC avec </a:t>
            </a:r>
            <a:r>
              <a:rPr lang="en-GB" dirty="0" err="1">
                <a:sym typeface="Wingdings" panose="05000000000000000000" pitchFamily="2" charset="2"/>
              </a:rPr>
              <a:t>logiciel</a:t>
            </a:r>
            <a:r>
              <a:rPr lang="en-GB" dirty="0">
                <a:sym typeface="Wingdings" panose="05000000000000000000" pitchFamily="2" charset="2"/>
              </a:rPr>
              <a:t> BIM (Revit et ArchiCAD)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574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9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864768" y="2980998"/>
            <a:ext cx="6464682" cy="73603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CH" dirty="0"/>
              <a:t>Titre de la présentation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2864768" y="3861048"/>
            <a:ext cx="6464682" cy="6023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CH" dirty="0"/>
              <a:t>Sous-titre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566794" y="4621896"/>
            <a:ext cx="2762656" cy="39128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Version &amp; Auteur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>
          <a:xfrm>
            <a:off x="7041232" y="5800725"/>
            <a:ext cx="2311400" cy="365125"/>
          </a:xfrm>
        </p:spPr>
        <p:txBody>
          <a:bodyPr/>
          <a:lstStyle>
            <a:lvl1pPr algn="r">
              <a:defRPr/>
            </a:lvl1pPr>
          </a:lstStyle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7" name="Rectangle 6"/>
          <p:cNvSpPr>
            <a:spLocks noChangeAspect="1"/>
          </p:cNvSpPr>
          <p:nvPr userDrawn="1"/>
        </p:nvSpPr>
        <p:spPr bwMode="auto">
          <a:xfrm>
            <a:off x="-5466" y="404664"/>
            <a:ext cx="6337661" cy="6445974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22" tIns="48111" rIns="96222" bIns="4811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607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700" b="1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920749" y="1489074"/>
            <a:ext cx="8342313" cy="4676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4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921028" y="1488433"/>
            <a:ext cx="4392336" cy="4663197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41268" indent="-464600" algn="l">
              <a:buFont typeface="+mj-lt"/>
              <a:buAutoNum type="arabicPeriod"/>
              <a:defRPr/>
            </a:lvl2pPr>
            <a:lvl3pPr marL="941268" indent="-464600" algn="l">
              <a:buFont typeface="+mj-lt"/>
              <a:buAutoNum type="arabicPeriod"/>
              <a:defRPr/>
            </a:lvl3pPr>
            <a:lvl4pPr marL="941268" indent="-464600" algn="l">
              <a:buFont typeface="+mj-lt"/>
              <a:buAutoNum type="arabicPeriod"/>
              <a:defRPr/>
            </a:lvl4pPr>
            <a:lvl5pPr marL="941268" indent="-464600" algn="l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3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1027" y="1488434"/>
            <a:ext cx="4068000" cy="468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5169024" y="1488433"/>
            <a:ext cx="4068000" cy="46836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0750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1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5169024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920749" y="1489074"/>
            <a:ext cx="8342313" cy="46831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2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60631" y="554200"/>
            <a:ext cx="1985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69369" y="840300"/>
            <a:ext cx="6859125" cy="205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8163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16496" y="564282"/>
            <a:ext cx="7776864" cy="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104088" bIns="36000" numCol="1" anchor="t" anchorCtr="0" compatLnSpc="1">
            <a:prstTxWarp prst="textNoShape">
              <a:avLst/>
            </a:prstTxWarp>
            <a:noAutofit/>
          </a:bodyPr>
          <a:lstStyle/>
          <a:p>
            <a:pPr defTabSz="1095375"/>
            <a:r>
              <a:rPr lang="fr-FR" dirty="0"/>
              <a:t>Thème de la présentation</a:t>
            </a:r>
            <a:endParaRPr lang="fr-FR" sz="2100" dirty="0">
              <a:solidFill>
                <a:schemeClr val="bg1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921543" y="1488433"/>
            <a:ext cx="8340814" cy="4683619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920552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1" name="Rectangle 35"/>
          <p:cNvSpPr txBox="1">
            <a:spLocks noChangeArrowheads="1"/>
          </p:cNvSpPr>
          <p:nvPr/>
        </p:nvSpPr>
        <p:spPr bwMode="auto">
          <a:xfrm>
            <a:off x="415925" y="182591"/>
            <a:ext cx="7705427" cy="3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52044" rIns="104088" bIns="52044" numCol="1" anchor="ctr" anchorCtr="0" compatLnSpc="1">
            <a:prstTxWarp prst="textNoShape">
              <a:avLst/>
            </a:prstTxWarp>
            <a:noAutofit/>
          </a:bodyPr>
          <a:lstStyle>
            <a:lvl1pPr algn="l" defTabSz="1040825" rtl="0" eaLnBrk="1" fontAlgn="base" hangingPunct="1"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2pPr>
            <a:lvl3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3pPr>
            <a:lvl4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4pPr>
            <a:lvl5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5pPr>
            <a:lvl6pPr marL="434431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6pPr>
            <a:lvl7pPr marL="868863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7pPr>
            <a:lvl8pPr marL="1303294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8pPr>
            <a:lvl9pPr marL="1737726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95375"/>
            <a:endParaRPr lang="fr-FR" sz="1800" b="0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  <p:sldLayoutId id="2147483660" r:id="rId4"/>
    <p:sldLayoutId id="2147483661" r:id="rId5"/>
    <p:sldLayoutId id="2147483666" r:id="rId6"/>
    <p:sldLayoutId id="2147483667" r:id="rId7"/>
    <p:sldLayoutId id="2147483670" r:id="rId8"/>
  </p:sldLayoutIdLst>
  <p:hf hdr="0"/>
  <p:txStyles>
    <p:titleStyle>
      <a:lvl1pPr algn="l" defTabSz="1040825" rtl="0" eaLnBrk="1" fontAlgn="base" hangingPunct="1">
        <a:spcBef>
          <a:spcPct val="0"/>
        </a:spcBef>
        <a:spcAft>
          <a:spcPct val="0"/>
        </a:spcAft>
        <a:defRPr sz="3000" b="1" baseline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2pPr>
      <a:lvl3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3pPr>
      <a:lvl4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4pPr>
      <a:lvl5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5pPr>
      <a:lvl6pPr marL="434431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6pPr>
      <a:lvl7pPr marL="868863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7pPr>
      <a:lvl8pPr marL="1303294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8pPr>
      <a:lvl9pPr marL="1737726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None/>
        <a:defRPr sz="20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2607" indent="-434431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83684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61861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D8C5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41546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F955C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50153" indent="0" algn="l" defTabSz="957861" rtl="0" eaLnBrk="1" fontAlgn="base" hangingPunct="1">
        <a:spcBef>
          <a:spcPct val="20000"/>
        </a:spcBef>
        <a:spcAft>
          <a:spcPct val="0"/>
        </a:spcAft>
        <a:buNone/>
        <a:defRPr sz="2100">
          <a:solidFill>
            <a:schemeClr val="tx1"/>
          </a:solidFill>
          <a:latin typeface="+mn-lt"/>
        </a:defRPr>
      </a:lvl6pPr>
      <a:lvl7pPr marL="3024428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458859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893291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31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863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294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726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157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589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02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452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7LvHcski1w?feature=oembed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e.ch/sitg/actualites/les-donnees-du-sitg-sont-disponibles-pour-le-bim-en-beta-test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.ch/sitg/actualites/les-donnees-du-sitg-sont-disponibles-pour-le-bim-en-beta-t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O7HDjoVudM?feature=oembed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b-HmzwMwKA?feature=oembed" TargetMode="Externa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hyperlink" Target="https://play.google.com/store/apps/details?id=com.safe.fmear&amp;hl=en_CA&amp;pcampaignid=MKT-Other-global-all-co-prtnr-py-PartBadge-Mar2515-1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itunes.apple.com/ca/app/fme-ar/id1298762717?mt=8" TargetMode="Externa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1AB6-30F9-4F77-AC49-D238FA3DBBC2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 err="1">
                <a:solidFill>
                  <a:srgbClr val="E86B1C"/>
                </a:solidFill>
              </a:rPr>
              <a:t>Exemples</a:t>
            </a:r>
            <a:endParaRPr lang="fr-CH" sz="12000" dirty="0"/>
          </a:p>
        </p:txBody>
      </p:sp>
    </p:spTree>
    <p:extLst>
      <p:ext uri="{BB962C8B-B14F-4D97-AF65-F5344CB8AC3E}">
        <p14:creationId xmlns:p14="http://schemas.microsoft.com/office/powerpoint/2010/main" val="117791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Checker BIM (attributaire)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0408852-B2A0-4ADF-969D-3ECAC46424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480" y="1581944"/>
            <a:ext cx="8342313" cy="4676775"/>
          </a:xfrm>
        </p:spPr>
        <p:txBody>
          <a:bodyPr>
            <a:normAutofit/>
          </a:bodyPr>
          <a:lstStyle/>
          <a:p>
            <a:pPr marL="1084057" lvl="1" indent="-171450"/>
            <a:r>
              <a:rPr lang="fr-FR" dirty="0"/>
              <a:t> Définition de règles dynamiques « tout public »</a:t>
            </a:r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Analyse avec prise en compte des relations entre objets.</a:t>
            </a:r>
          </a:p>
          <a:p>
            <a:pPr lvl="1" indent="0">
              <a:buNone/>
            </a:pPr>
            <a:endParaRPr lang="fr-FR" dirty="0"/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Rapport lisible </a:t>
            </a:r>
          </a:p>
          <a:p>
            <a:pPr marL="1084057" lvl="1" indent="-171450"/>
            <a:endParaRPr lang="fr-FR" dirty="0"/>
          </a:p>
          <a:p>
            <a:pPr lvl="1" indent="0">
              <a:buNone/>
            </a:pPr>
            <a:r>
              <a:rPr lang="fr-FR" dirty="0"/>
              <a:t> 	</a:t>
            </a:r>
          </a:p>
          <a:p>
            <a:pPr marL="1084057" lvl="1" indent="-171450"/>
            <a:endParaRPr lang="fr-FR" dirty="0"/>
          </a:p>
          <a:p>
            <a:pPr marL="171450" indent="-171450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4092F-5155-409A-B515-4438FDBAA104}"/>
              </a:ext>
            </a:extLst>
          </p:cNvPr>
          <p:cNvSpPr txBox="1"/>
          <p:nvPr/>
        </p:nvSpPr>
        <p:spPr>
          <a:xfrm>
            <a:off x="2792760" y="2785013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1" dirty="0"/>
              <a:t>« tous les murs du deuxième étage doivent être bleus »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835408-5AAA-4CFD-8F25-2A04FAAC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34" y="4623025"/>
            <a:ext cx="1368152" cy="92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76FF2-35A1-45E6-B382-D2A76E434311}"/>
              </a:ext>
            </a:extLst>
          </p:cNvPr>
          <p:cNvSpPr txBox="1"/>
          <p:nvPr/>
        </p:nvSpPr>
        <p:spPr>
          <a:xfrm>
            <a:off x="2700474" y="542728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4615FC-9756-40D5-B69B-CF1279A2AF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388" y="4537878"/>
            <a:ext cx="1155667" cy="11483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C677D5-3C5A-4B38-9253-52EB361173C0}"/>
              </a:ext>
            </a:extLst>
          </p:cNvPr>
          <p:cNvCxnSpPr>
            <a:cxnSpLocks/>
          </p:cNvCxnSpPr>
          <p:nvPr/>
        </p:nvCxnSpPr>
        <p:spPr bwMode="auto">
          <a:xfrm>
            <a:off x="3152800" y="5085184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570012E-66BA-4A96-BE44-F48C43449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4385" y="4423401"/>
            <a:ext cx="1015256" cy="124680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6FCF1F-CB6C-45F6-80C4-94127510353D}"/>
              </a:ext>
            </a:extLst>
          </p:cNvPr>
          <p:cNvCxnSpPr>
            <a:cxnSpLocks/>
          </p:cNvCxnSpPr>
          <p:nvPr/>
        </p:nvCxnSpPr>
        <p:spPr bwMode="auto">
          <a:xfrm>
            <a:off x="5673080" y="5084017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B584D6-E6F0-4A78-B5BE-FC1A6C1688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37" y="3540147"/>
            <a:ext cx="883254" cy="8832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17184-3131-4BD0-8EF3-78CE4BE80BBA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4864410" y="4423401"/>
            <a:ext cx="0" cy="19962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576D50-6F93-4D57-A22A-5A0C816F7152}"/>
              </a:ext>
            </a:extLst>
          </p:cNvPr>
          <p:cNvSpPr txBox="1"/>
          <p:nvPr/>
        </p:nvSpPr>
        <p:spPr>
          <a:xfrm>
            <a:off x="5373365" y="367399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/>
              <a:t>Fichier</a:t>
            </a:r>
            <a:r>
              <a:rPr lang="en-GB" sz="1400" b="0" dirty="0"/>
              <a:t> de </a:t>
            </a:r>
            <a:r>
              <a:rPr lang="en-GB" sz="1400" b="0" dirty="0" err="1"/>
              <a:t>règles</a:t>
            </a:r>
            <a:endParaRPr lang="fr-CH" sz="1400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043364-8717-47EE-B97D-494B7864002E}"/>
              </a:ext>
            </a:extLst>
          </p:cNvPr>
          <p:cNvSpPr txBox="1"/>
          <p:nvPr/>
        </p:nvSpPr>
        <p:spPr>
          <a:xfrm>
            <a:off x="8021868" y="482240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Rapport </a:t>
            </a:r>
            <a:r>
              <a:rPr lang="en-GB" sz="1400" b="0" dirty="0" err="1"/>
              <a:t>d’erreur</a:t>
            </a:r>
            <a:endParaRPr lang="fr-CH" sz="1400" b="0" dirty="0"/>
          </a:p>
        </p:txBody>
      </p:sp>
    </p:spTree>
    <p:extLst>
      <p:ext uri="{BB962C8B-B14F-4D97-AF65-F5344CB8AC3E}">
        <p14:creationId xmlns:p14="http://schemas.microsoft.com/office/powerpoint/2010/main" val="230370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 err="1"/>
              <a:t>Gaiming</a:t>
            </a:r>
            <a:r>
              <a:rPr lang="fr-FR" dirty="0"/>
              <a:t> engine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7FFA7-DBE1-4527-A239-FA8D674C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8" b="873"/>
          <a:stretch/>
        </p:blipFill>
        <p:spPr>
          <a:xfrm>
            <a:off x="749371" y="1449587"/>
            <a:ext cx="6628196" cy="25536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27F05-1C8E-4CB8-92E3-0A62F5617404}"/>
              </a:ext>
            </a:extLst>
          </p:cNvPr>
          <p:cNvSpPr/>
          <p:nvPr/>
        </p:nvSpPr>
        <p:spPr bwMode="auto">
          <a:xfrm>
            <a:off x="488505" y="1277899"/>
            <a:ext cx="2592288" cy="27252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792E8-6465-4E03-B613-5A03F3B4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7" y="2052322"/>
            <a:ext cx="2448843" cy="588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E7C3-52E3-483B-85BA-C5AD2895E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1" y="2686694"/>
            <a:ext cx="2377579" cy="522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3FB2CC-90B8-4A8E-8EC6-7F210B203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2" b="21337"/>
          <a:stretch/>
        </p:blipFill>
        <p:spPr>
          <a:xfrm>
            <a:off x="1818645" y="3209333"/>
            <a:ext cx="1388480" cy="5226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41CA5-663A-4035-B07B-5799898C0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28" y="3316106"/>
            <a:ext cx="853006" cy="307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B85118-441A-4483-B19A-F9D7FD31851F}"/>
              </a:ext>
            </a:extLst>
          </p:cNvPr>
          <p:cNvSpPr txBox="1"/>
          <p:nvPr/>
        </p:nvSpPr>
        <p:spPr>
          <a:xfrm>
            <a:off x="563865" y="1492472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BIM / SIG / DAO</a:t>
            </a:r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CC864-57AD-44D7-A0E4-1932472D79F4}"/>
              </a:ext>
            </a:extLst>
          </p:cNvPr>
          <p:cNvSpPr/>
          <p:nvPr/>
        </p:nvSpPr>
        <p:spPr bwMode="auto">
          <a:xfrm>
            <a:off x="5566561" y="1340768"/>
            <a:ext cx="1532739" cy="26624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Online Media 7" title="Desks">
            <a:hlinkClick r:id="" action="ppaction://media"/>
            <a:extLst>
              <a:ext uri="{FF2B5EF4-FFF2-40B4-BE49-F238E27FC236}">
                <a16:creationId xmlns:a16="http://schemas.microsoft.com/office/drawing/2014/main" id="{87F0E280-6AC1-492F-8429-7A0505215F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281641" y="1572287"/>
            <a:ext cx="3962333" cy="2228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D0F77A-F12E-4E67-929D-AB1F74615E68}"/>
              </a:ext>
            </a:extLst>
          </p:cNvPr>
          <p:cNvSpPr txBox="1"/>
          <p:nvPr/>
        </p:nvSpPr>
        <p:spPr>
          <a:xfrm>
            <a:off x="2512885" y="5823520"/>
            <a:ext cx="727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1" dirty="0"/>
              <a:t>Source : https://www.safe.com/blog/2019/09/taking-building-modeling-next-level-game-engines</a:t>
            </a:r>
            <a:endParaRPr lang="fr-CH" sz="1100" b="0" i="1" dirty="0"/>
          </a:p>
        </p:txBody>
      </p:sp>
    </p:spTree>
    <p:extLst>
      <p:ext uri="{BB962C8B-B14F-4D97-AF65-F5344CB8AC3E}">
        <p14:creationId xmlns:p14="http://schemas.microsoft.com/office/powerpoint/2010/main" val="386563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</p:spTree>
    <p:extLst>
      <p:ext uri="{BB962C8B-B14F-4D97-AF65-F5344CB8AC3E}">
        <p14:creationId xmlns:p14="http://schemas.microsoft.com/office/powerpoint/2010/main" val="104417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11CB1-6BD2-48BF-8AA6-5E8DCC5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04" y="959495"/>
            <a:ext cx="3791052" cy="5144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1268760"/>
            <a:ext cx="4896544" cy="504056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0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lvl="1" indent="0">
              <a:buNone/>
            </a:pPr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1747840"/>
            <a:ext cx="4824536" cy="1177104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2067B-7796-4076-9F77-BC2ECC7D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60" y="1020660"/>
            <a:ext cx="3319409" cy="49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5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lvl="1" indent="0">
              <a:buNone/>
            </a:pPr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2996952"/>
            <a:ext cx="4968552" cy="763550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2210FD3-4612-4CE8-A1B6-A5ED3865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492895"/>
            <a:ext cx="3810694" cy="158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CD674-8E87-4D17-9F8B-D97750F94459}"/>
              </a:ext>
            </a:extLst>
          </p:cNvPr>
          <p:cNvSpPr/>
          <p:nvPr/>
        </p:nvSpPr>
        <p:spPr bwMode="auto">
          <a:xfrm>
            <a:off x="488504" y="3770367"/>
            <a:ext cx="5040560" cy="817064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B16BA5-1FEC-4CA9-88BA-1F1E064B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32" y="1484313"/>
            <a:ext cx="3769246" cy="1812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9BF350-334E-4451-8131-6DC8CA4E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84" y="3565160"/>
            <a:ext cx="3769246" cy="20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4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CD674-8E87-4D17-9F8B-D97750F94459}"/>
              </a:ext>
            </a:extLst>
          </p:cNvPr>
          <p:cNvSpPr/>
          <p:nvPr/>
        </p:nvSpPr>
        <p:spPr bwMode="auto">
          <a:xfrm flipV="1">
            <a:off x="488504" y="4609432"/>
            <a:ext cx="5040560" cy="432048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14BE-AF1A-4487-B01D-CBAC4EF2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04" y="2301992"/>
            <a:ext cx="3773833" cy="19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>
                <a:solidFill>
                  <a:srgbClr val="E86B1C"/>
                </a:solidFill>
              </a:rPr>
              <a:t>Conclusion</a:t>
            </a:r>
            <a:endParaRPr lang="fr-CH" sz="1200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CA48FD3-29BE-4967-9D97-2235503BB107}"/>
              </a:ext>
            </a:extLst>
          </p:cNvPr>
          <p:cNvSpPr txBox="1">
            <a:spLocks/>
          </p:cNvSpPr>
          <p:nvPr/>
        </p:nvSpPr>
        <p:spPr>
          <a:xfrm>
            <a:off x="-431998" y="743198"/>
            <a:ext cx="5016500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b="0" kern="0" dirty="0"/>
              <a:t> Vos données BIM ne sont pas cloisonnées </a:t>
            </a:r>
          </a:p>
          <a:p>
            <a:pPr marL="1084057" lvl="1" indent="-171450"/>
            <a:r>
              <a:rPr lang="fr-FR" b="0" kern="0" dirty="0"/>
              <a:t> De nombreux sous-produits peuvent en être tirés</a:t>
            </a:r>
          </a:p>
          <a:p>
            <a:pPr marL="1084057" lvl="1" indent="-171450"/>
            <a:endParaRPr lang="fr-FR" b="0" kern="0" dirty="0"/>
          </a:p>
          <a:p>
            <a:pPr marL="1084057" lvl="1" indent="-171450"/>
            <a:r>
              <a:rPr lang="fr-FR" b="0" kern="0" dirty="0"/>
              <a:t> l’utilisation d’un ETL permet de décloisonner les données </a:t>
            </a:r>
          </a:p>
          <a:p>
            <a:pPr marL="1084057" lvl="1" indent="-171450"/>
            <a:endParaRPr lang="fr-FR" b="0" kern="0" dirty="0"/>
          </a:p>
          <a:p>
            <a:pPr marL="1084057" lvl="1" indent="-171450"/>
            <a:r>
              <a:rPr lang="fr-FR" b="0" kern="0" dirty="0"/>
              <a:t> Plus d’info : info@inser.ch </a:t>
            </a:r>
          </a:p>
          <a:p>
            <a:pPr marL="1084057" lvl="1" indent="-171450"/>
            <a:endParaRPr lang="fr-FR" b="0" kern="0" dirty="0"/>
          </a:p>
          <a:p>
            <a:pPr marL="171450" indent="-171450"/>
            <a:endParaRPr lang="fr-FR" b="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4CB50-ACDA-4158-998D-DFDC8B566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3914704"/>
            <a:ext cx="2883117" cy="939197"/>
          </a:xfrm>
          <a:prstGeom prst="rect">
            <a:avLst/>
          </a:prstGeom>
        </p:spPr>
      </p:pic>
      <p:pic>
        <p:nvPicPr>
          <p:cNvPr id="12" name="Shape 78">
            <a:extLst>
              <a:ext uri="{FF2B5EF4-FFF2-40B4-BE49-F238E27FC236}">
                <a16:creationId xmlns:a16="http://schemas.microsoft.com/office/drawing/2014/main" id="{C0961CA6-3526-43E3-A647-2A4679F47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76" y="1081556"/>
            <a:ext cx="4993126" cy="303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EAC68A-49B0-4121-AE7D-B33D57B6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8427" y="1700808"/>
            <a:ext cx="384545" cy="3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6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B0773AD-6ACB-4B74-82E2-95DF2A0727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 rot="16200000">
            <a:off x="-1092101" y="2085665"/>
            <a:ext cx="6336705" cy="1966591"/>
          </a:xfrm>
        </p:spPr>
        <p:txBody>
          <a:bodyPr>
            <a:noAutofit/>
          </a:bodyPr>
          <a:lstStyle/>
          <a:p>
            <a:r>
              <a:rPr lang="en-GB" sz="8000" b="1" dirty="0">
                <a:solidFill>
                  <a:srgbClr val="E86B1C"/>
                </a:solidFill>
              </a:rPr>
              <a:t>Questions ?</a:t>
            </a:r>
            <a:endParaRPr lang="fr-CH" sz="8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F7BBAE-DF98-45E9-B81C-85C1A1907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54" y="1052736"/>
            <a:ext cx="6264696" cy="49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SIG </a:t>
            </a:r>
            <a:r>
              <a:rPr lang="en-GB" dirty="0" err="1"/>
              <a:t>vers</a:t>
            </a:r>
            <a:r>
              <a:rPr lang="en-GB" dirty="0"/>
              <a:t> BIM</a:t>
            </a: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981AE-0F57-4686-A0A7-6566D616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23" y="3026161"/>
            <a:ext cx="7697047" cy="373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26543-B812-44B0-A7A1-8048E40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80" y="1227620"/>
            <a:ext cx="4306587" cy="2326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4CC52E-E95F-4D89-92AB-784DD2F08DF2}"/>
              </a:ext>
            </a:extLst>
          </p:cNvPr>
          <p:cNvSpPr txBox="1"/>
          <p:nvPr/>
        </p:nvSpPr>
        <p:spPr>
          <a:xfrm>
            <a:off x="236476" y="360858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 err="1"/>
              <a:t>Données</a:t>
            </a:r>
            <a:r>
              <a:rPr lang="en-GB" sz="1400" b="0" dirty="0"/>
              <a:t> SIG</a:t>
            </a:r>
            <a:endParaRPr lang="fr-CH" sz="14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6038BF-E359-4394-98F6-238E7D3846D6}"/>
              </a:ext>
            </a:extLst>
          </p:cNvPr>
          <p:cNvSpPr txBox="1"/>
          <p:nvPr/>
        </p:nvSpPr>
        <p:spPr>
          <a:xfrm>
            <a:off x="9309484" y="2718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6509DD4-E80A-48E5-A4EC-4BE159B8FB7C}"/>
              </a:ext>
            </a:extLst>
          </p:cNvPr>
          <p:cNvSpPr/>
          <p:nvPr/>
        </p:nvSpPr>
        <p:spPr bwMode="auto">
          <a:xfrm>
            <a:off x="1496616" y="1844824"/>
            <a:ext cx="6552728" cy="2326945"/>
          </a:xfrm>
          <a:prstGeom prst="arc">
            <a:avLst>
              <a:gd name="adj1" fmla="val 15683788"/>
              <a:gd name="adj2" fmla="val 21590701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87298E-1B4C-4BD9-8C02-B24F0090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182" y="1181982"/>
            <a:ext cx="2196090" cy="148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0CF1D4-1D31-46A6-8995-8C694CFF0B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33" y="2256437"/>
            <a:ext cx="723620" cy="7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F9D56-F8E2-49CA-AF55-A437084E0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6" y="4174743"/>
            <a:ext cx="1848333" cy="903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30F26F-05C2-4B7A-83D6-9E4A5E6A0933}"/>
              </a:ext>
            </a:extLst>
          </p:cNvPr>
          <p:cNvSpPr txBox="1"/>
          <p:nvPr/>
        </p:nvSpPr>
        <p:spPr>
          <a:xfrm>
            <a:off x="2076252" y="6421450"/>
            <a:ext cx="81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dirty="0">
                <a:hlinkClick r:id="rId8"/>
              </a:rPr>
              <a:t>https://ge.ch/sitg/actualites/les-donnees-du-sitg-sont-disponibles-pour-le-bim-en-beta-test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7841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SIG </a:t>
            </a:r>
            <a:r>
              <a:rPr lang="en-GB" dirty="0" err="1"/>
              <a:t>vers</a:t>
            </a:r>
            <a:r>
              <a:rPr lang="en-GB" dirty="0"/>
              <a:t> BIM</a:t>
            </a:r>
            <a:endParaRPr lang="fr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0F26F-05C2-4B7A-83D6-9E4A5E6A0933}"/>
              </a:ext>
            </a:extLst>
          </p:cNvPr>
          <p:cNvSpPr txBox="1"/>
          <p:nvPr/>
        </p:nvSpPr>
        <p:spPr>
          <a:xfrm>
            <a:off x="2076252" y="6421450"/>
            <a:ext cx="81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dirty="0">
                <a:hlinkClick r:id="rId3"/>
              </a:rPr>
              <a:t>https://ge.ch/sitg/actualites/les-donnees-du-sitg-sont-disponibles-pour-le-bim-en-beta-test</a:t>
            </a:r>
            <a:endParaRPr lang="fr-CH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85664-E655-4296-B39F-F5852A1CF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392198"/>
            <a:ext cx="8841432" cy="19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4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36275-332E-44B8-8529-EECD896407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B3A752-1B8A-4A78-A4CC-71D938779941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E05A5-338F-4109-A9A9-4A430D993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F8CE-EBD2-4524-B154-71CC34C95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A961C-2AF4-447D-89F1-7EE5C1A2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AECD30-7FAF-4F46-91A5-C79967DB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2"/>
            <a:ext cx="7776864" cy="734291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9DA8E-7978-4C09-AFD1-A22F10248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51" y="2033481"/>
            <a:ext cx="380982" cy="465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3C090-EF7A-4DFE-879D-0AD369C3A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4" y="3212977"/>
            <a:ext cx="1139483" cy="1097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D2CCF6-222A-4722-821B-DBE9C5778599}"/>
              </a:ext>
            </a:extLst>
          </p:cNvPr>
          <p:cNvSpPr/>
          <p:nvPr/>
        </p:nvSpPr>
        <p:spPr bwMode="auto">
          <a:xfrm>
            <a:off x="1896189" y="1556792"/>
            <a:ext cx="3344843" cy="158417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7BC06C-6B9D-4D99-B0BE-AC37BA3C6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03" y="1285504"/>
            <a:ext cx="555194" cy="5637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B432DB-0234-47A0-AE84-518220F684AC}"/>
              </a:ext>
            </a:extLst>
          </p:cNvPr>
          <p:cNvSpPr txBox="1"/>
          <p:nvPr/>
        </p:nvSpPr>
        <p:spPr>
          <a:xfrm>
            <a:off x="4226297" y="1233249"/>
            <a:ext cx="4951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 err="1">
                <a:solidFill>
                  <a:srgbClr val="FF6600"/>
                </a:solidFill>
              </a:rPr>
              <a:t>ProjectWise</a:t>
            </a:r>
            <a:endParaRPr lang="fr-CH" b="0" dirty="0">
              <a:solidFill>
                <a:srgbClr val="FF66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C630-CB21-4EEB-93CB-20A060F98EC6}"/>
              </a:ext>
            </a:extLst>
          </p:cNvPr>
          <p:cNvSpPr txBox="1"/>
          <p:nvPr/>
        </p:nvSpPr>
        <p:spPr>
          <a:xfrm>
            <a:off x="5654956" y="960750"/>
            <a:ext cx="2942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chemeClr val="bg1">
                    <a:lumMod val="50000"/>
                  </a:schemeClr>
                </a:solidFill>
              </a:rPr>
              <a:t>Suite of engineering project collaboration software from Bentley System</a:t>
            </a:r>
            <a:endParaRPr lang="fr-CH" sz="1400" b="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38D7BE-A064-4FC6-8E46-D8DD993E6FCD}"/>
              </a:ext>
            </a:extLst>
          </p:cNvPr>
          <p:cNvSpPr txBox="1"/>
          <p:nvPr/>
        </p:nvSpPr>
        <p:spPr>
          <a:xfrm>
            <a:off x="4318394" y="2541701"/>
            <a:ext cx="839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REVIT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1026" name="Picture 2" descr="images.g2crowd.com/uploads/product/hd_favicon/0...">
            <a:extLst>
              <a:ext uri="{FF2B5EF4-FFF2-40B4-BE49-F238E27FC236}">
                <a16:creationId xmlns:a16="http://schemas.microsoft.com/office/drawing/2014/main" id="{EE1409E0-0C49-40AC-879D-452CFB94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69" y="2009910"/>
            <a:ext cx="465743" cy="46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6A8099-F20A-4C36-A5F6-A76CD50CB6FC}"/>
              </a:ext>
            </a:extLst>
          </p:cNvPr>
          <p:cNvSpPr txBox="1"/>
          <p:nvPr/>
        </p:nvSpPr>
        <p:spPr>
          <a:xfrm>
            <a:off x="2998433" y="2560603"/>
            <a:ext cx="1255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Microstation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1028" name="Picture 4" descr="Autocad Logo | Logo, zeichen, emblem, symbol. Geschichte und Bedeutung">
            <a:extLst>
              <a:ext uri="{FF2B5EF4-FFF2-40B4-BE49-F238E27FC236}">
                <a16:creationId xmlns:a16="http://schemas.microsoft.com/office/drawing/2014/main" id="{1960ECDD-B6E2-4373-96EA-9A380449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32" y="2026195"/>
            <a:ext cx="744282" cy="41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50790B-1B0D-4645-9D0F-9023C1566B09}"/>
              </a:ext>
            </a:extLst>
          </p:cNvPr>
          <p:cNvSpPr txBox="1"/>
          <p:nvPr/>
        </p:nvSpPr>
        <p:spPr>
          <a:xfrm>
            <a:off x="1896451" y="2553656"/>
            <a:ext cx="96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F6600"/>
                </a:solidFill>
              </a:rPr>
              <a:t>A</a:t>
            </a:r>
            <a:r>
              <a:rPr lang="fr-CH" sz="1400" b="0" dirty="0" err="1">
                <a:solidFill>
                  <a:srgbClr val="FF6600"/>
                </a:solidFill>
              </a:rPr>
              <a:t>utoCAD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72311-875F-4989-8EB7-123565D58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2" y="4161040"/>
            <a:ext cx="635248" cy="6352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582CF2D-B637-4977-A29A-2C2DC7D16FAA}"/>
              </a:ext>
            </a:extLst>
          </p:cNvPr>
          <p:cNvSpPr/>
          <p:nvPr/>
        </p:nvSpPr>
        <p:spPr bwMode="auto">
          <a:xfrm>
            <a:off x="539620" y="3268129"/>
            <a:ext cx="1245028" cy="2177095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EBBB88-BBF5-4649-8A45-0EAE3AE5D619}"/>
              </a:ext>
            </a:extLst>
          </p:cNvPr>
          <p:cNvSpPr txBox="1"/>
          <p:nvPr/>
        </p:nvSpPr>
        <p:spPr>
          <a:xfrm>
            <a:off x="676621" y="4922004"/>
            <a:ext cx="1139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Bases de </a:t>
            </a:r>
          </a:p>
          <a:p>
            <a:r>
              <a:rPr lang="fr-CH" sz="1400" b="0" dirty="0">
                <a:solidFill>
                  <a:srgbClr val="FF6600"/>
                </a:solidFill>
              </a:rPr>
              <a:t>données</a:t>
            </a:r>
            <a:endParaRPr lang="fr-CH" b="0" dirty="0">
              <a:solidFill>
                <a:srgbClr val="FF6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685EF7-15A0-4A4C-AD7C-AE581C6B081E}"/>
              </a:ext>
            </a:extLst>
          </p:cNvPr>
          <p:cNvSpPr/>
          <p:nvPr/>
        </p:nvSpPr>
        <p:spPr bwMode="auto">
          <a:xfrm>
            <a:off x="1896189" y="3268129"/>
            <a:ext cx="3343092" cy="2177095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AF089BE-0EEE-485D-8F5E-DB215BAB4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6667" y="3545850"/>
            <a:ext cx="2196090" cy="148366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EDD4D8-17D9-4A65-9393-B99082826842}"/>
              </a:ext>
            </a:extLst>
          </p:cNvPr>
          <p:cNvCxnSpPr>
            <a:stCxn id="28" idx="2"/>
          </p:cNvCxnSpPr>
          <p:nvPr/>
        </p:nvCxnSpPr>
        <p:spPr bwMode="auto">
          <a:xfrm flipH="1">
            <a:off x="2378336" y="2861433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BE7D9B-2411-448A-B537-D39B04EE5216}"/>
              </a:ext>
            </a:extLst>
          </p:cNvPr>
          <p:cNvCxnSpPr/>
          <p:nvPr/>
        </p:nvCxnSpPr>
        <p:spPr bwMode="auto">
          <a:xfrm flipH="1">
            <a:off x="3567734" y="2842856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D811B2-822B-43DF-A48D-5385DCC03725}"/>
              </a:ext>
            </a:extLst>
          </p:cNvPr>
          <p:cNvCxnSpPr/>
          <p:nvPr/>
        </p:nvCxnSpPr>
        <p:spPr bwMode="auto">
          <a:xfrm flipH="1">
            <a:off x="4677242" y="2815658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3D974C-6454-4FC6-A1BF-3824B8DF572F}"/>
              </a:ext>
            </a:extLst>
          </p:cNvPr>
          <p:cNvCxnSpPr>
            <a:cxnSpLocks/>
          </p:cNvCxnSpPr>
          <p:nvPr/>
        </p:nvCxnSpPr>
        <p:spPr bwMode="auto">
          <a:xfrm>
            <a:off x="1570021" y="3773535"/>
            <a:ext cx="62927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B9E43-3692-4154-A1A1-CE9A192BF8A5}"/>
              </a:ext>
            </a:extLst>
          </p:cNvPr>
          <p:cNvCxnSpPr>
            <a:cxnSpLocks/>
          </p:cNvCxnSpPr>
          <p:nvPr/>
        </p:nvCxnSpPr>
        <p:spPr bwMode="auto">
          <a:xfrm>
            <a:off x="1581550" y="4581128"/>
            <a:ext cx="62927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2777A2A-2470-4CF1-9FAE-4C896F54C6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57" y="2320769"/>
            <a:ext cx="2763814" cy="711042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6B08BB1E-D5E4-497D-9AA2-CDC182645AEE}"/>
              </a:ext>
            </a:extLst>
          </p:cNvPr>
          <p:cNvSpPr/>
          <p:nvPr/>
        </p:nvSpPr>
        <p:spPr bwMode="auto">
          <a:xfrm>
            <a:off x="2689947" y="2333313"/>
            <a:ext cx="4437133" cy="978835"/>
          </a:xfrm>
          <a:prstGeom prst="arc">
            <a:avLst>
              <a:gd name="adj1" fmla="val 16153587"/>
              <a:gd name="adj2" fmla="val 20335357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5DE96A-6175-437D-AB9C-28685A8779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35" y="3196128"/>
            <a:ext cx="380982" cy="4657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DC4E29-FF0A-454D-A307-97FD7B2BEDD9}"/>
              </a:ext>
            </a:extLst>
          </p:cNvPr>
          <p:cNvSpPr txBox="1"/>
          <p:nvPr/>
        </p:nvSpPr>
        <p:spPr>
          <a:xfrm>
            <a:off x="7689747" y="3242342"/>
            <a:ext cx="44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+</a:t>
            </a:r>
            <a:endParaRPr lang="fr-CH" sz="3200" dirty="0">
              <a:solidFill>
                <a:schemeClr val="tx2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2354944-17A1-43F6-B96D-E590D57179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32" y="3807608"/>
            <a:ext cx="4191460" cy="235769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7AE9C3A-3143-4526-B774-86A6F18F6C04}"/>
              </a:ext>
            </a:extLst>
          </p:cNvPr>
          <p:cNvSpPr/>
          <p:nvPr/>
        </p:nvSpPr>
        <p:spPr bwMode="auto">
          <a:xfrm>
            <a:off x="5429359" y="2165680"/>
            <a:ext cx="4348128" cy="4128038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17BB4D-11CA-4621-B985-3EE5D725023F}"/>
              </a:ext>
            </a:extLst>
          </p:cNvPr>
          <p:cNvCxnSpPr>
            <a:cxnSpLocks/>
          </p:cNvCxnSpPr>
          <p:nvPr/>
        </p:nvCxnSpPr>
        <p:spPr bwMode="auto">
          <a:xfrm>
            <a:off x="4842834" y="4287684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7AA74A-A28E-4E06-9099-DB62A5B9EB04}"/>
              </a:ext>
            </a:extLst>
          </p:cNvPr>
          <p:cNvCxnSpPr/>
          <p:nvPr/>
        </p:nvCxnSpPr>
        <p:spPr bwMode="auto">
          <a:xfrm flipV="1">
            <a:off x="5385048" y="1285504"/>
            <a:ext cx="288032" cy="1016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F2273F59-961F-43AA-A705-3CD1BB6CDA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046" y="5572856"/>
            <a:ext cx="1102244" cy="78349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49BA25-9187-49F5-8258-754B454B1D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545583" y="5085184"/>
            <a:ext cx="0" cy="47775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37E5A9A-5C05-4AF2-B858-39D7CEF1B06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426" y="5130499"/>
            <a:ext cx="1299078" cy="629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48A8BA5-CDAD-4B1B-A814-BBAA48A2C00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462" y="3793353"/>
            <a:ext cx="961333" cy="26152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5A2D0D2-E4CB-4D24-845E-4543200A8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4687" y="4643903"/>
            <a:ext cx="961333" cy="2615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B94929-3530-4E9C-85A3-6E2056E4FD2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426" y="2880562"/>
            <a:ext cx="1430937" cy="5154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44502D-300F-422C-BA8B-F5A7CD2BBAE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5182" y="4373984"/>
            <a:ext cx="1378275" cy="5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36275-332E-44B8-8529-EECD896407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B3A752-1B8A-4A78-A4CC-71D938779941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E05A5-338F-4109-A9A9-4A430D993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F8CE-EBD2-4524-B154-71CC34C95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A961C-2AF4-447D-89F1-7EE5C1A2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AECD30-7FAF-4F46-91A5-C79967DB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2"/>
            <a:ext cx="7776864" cy="734291"/>
          </a:xfrm>
        </p:spPr>
        <p:txBody>
          <a:bodyPr/>
          <a:lstStyle/>
          <a:p>
            <a:r>
              <a:rPr lang="fr-FR" dirty="0"/>
              <a:t>Facilities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17931-4118-4050-B70D-B52D53D2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64" b="2396"/>
          <a:stretch/>
        </p:blipFill>
        <p:spPr>
          <a:xfrm>
            <a:off x="272480" y="1412776"/>
            <a:ext cx="9480723" cy="2578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3BBFD-9B42-48A4-A771-BE68C1A0FC49}"/>
              </a:ext>
            </a:extLst>
          </p:cNvPr>
          <p:cNvSpPr txBox="1"/>
          <p:nvPr/>
        </p:nvSpPr>
        <p:spPr>
          <a:xfrm>
            <a:off x="415925" y="4293096"/>
            <a:ext cx="6912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/>
              <a:t>Export des plans d’étage avec attributs</a:t>
            </a:r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0C694-5107-41E6-A7C9-8FF3BC19806A}"/>
              </a:ext>
            </a:extLst>
          </p:cNvPr>
          <p:cNvSpPr/>
          <p:nvPr/>
        </p:nvSpPr>
        <p:spPr bwMode="auto">
          <a:xfrm>
            <a:off x="3384550" y="2564904"/>
            <a:ext cx="848370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209CAD-5223-4552-99BD-E0224524D942}"/>
              </a:ext>
            </a:extLst>
          </p:cNvPr>
          <p:cNvSpPr/>
          <p:nvPr/>
        </p:nvSpPr>
        <p:spPr bwMode="auto">
          <a:xfrm>
            <a:off x="5313040" y="2558081"/>
            <a:ext cx="776362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76C9D-A826-4EC0-827A-A64779989AAD}"/>
              </a:ext>
            </a:extLst>
          </p:cNvPr>
          <p:cNvCxnSpPr>
            <a:cxnSpLocks/>
          </p:cNvCxnSpPr>
          <p:nvPr/>
        </p:nvCxnSpPr>
        <p:spPr bwMode="auto">
          <a:xfrm>
            <a:off x="3584848" y="2708920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208FB4-9BEB-48D2-940C-78A3629A2231}"/>
              </a:ext>
            </a:extLst>
          </p:cNvPr>
          <p:cNvCxnSpPr>
            <a:cxnSpLocks/>
          </p:cNvCxnSpPr>
          <p:nvPr/>
        </p:nvCxnSpPr>
        <p:spPr bwMode="auto">
          <a:xfrm>
            <a:off x="5385048" y="2708920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8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16E12-5752-4B22-99A4-53AA4DEC2F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98DC37-3AF1-47C2-B8AC-21D3B060F052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53C79-D927-44E5-BD92-E09875BCF4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A5B63-7278-4AF6-BD8C-F5F5D5521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31396-CA80-477C-9A6E-68D66A040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48EC9-A1CD-4013-8A2A-3C88D5E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 Management</a:t>
            </a: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257CE-1E51-4555-BA02-BDCCC963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41"/>
          <a:stretch/>
        </p:blipFill>
        <p:spPr>
          <a:xfrm>
            <a:off x="779112" y="1772816"/>
            <a:ext cx="8347775" cy="3067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65B7B4-C9F5-4C02-8D36-B4C0C76CD12D}"/>
              </a:ext>
            </a:extLst>
          </p:cNvPr>
          <p:cNvSpPr/>
          <p:nvPr/>
        </p:nvSpPr>
        <p:spPr bwMode="auto">
          <a:xfrm>
            <a:off x="3008784" y="2132856"/>
            <a:ext cx="158417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0865F-B48E-4563-AFB9-F3D49D53DA87}"/>
              </a:ext>
            </a:extLst>
          </p:cNvPr>
          <p:cNvSpPr/>
          <p:nvPr/>
        </p:nvSpPr>
        <p:spPr bwMode="auto">
          <a:xfrm>
            <a:off x="5729362" y="2132856"/>
            <a:ext cx="158417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1A2C25-7D83-421C-AB7E-4C16A997F28E}"/>
              </a:ext>
            </a:extLst>
          </p:cNvPr>
          <p:cNvCxnSpPr>
            <a:cxnSpLocks/>
          </p:cNvCxnSpPr>
          <p:nvPr/>
        </p:nvCxnSpPr>
        <p:spPr bwMode="auto">
          <a:xfrm>
            <a:off x="3584848" y="2276872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145E66-B3FD-4732-99C9-A43342AF5083}"/>
              </a:ext>
            </a:extLst>
          </p:cNvPr>
          <p:cNvCxnSpPr>
            <a:cxnSpLocks/>
          </p:cNvCxnSpPr>
          <p:nvPr/>
        </p:nvCxnSpPr>
        <p:spPr bwMode="auto">
          <a:xfrm>
            <a:off x="6393160" y="2276872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8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16E12-5752-4B22-99A4-53AA4DEC2F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98DC37-3AF1-47C2-B8AC-21D3B060F052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53C79-D927-44E5-BD92-E09875BCF4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A5B63-7278-4AF6-BD8C-F5F5D5521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31396-CA80-477C-9A6E-68D66A040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48EC9-A1CD-4013-8A2A-3C88D5E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City GML – ESRI File GDB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59754-1DD3-42F5-98B3-A308CEDE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51" y="2038637"/>
            <a:ext cx="2196090" cy="1483668"/>
          </a:xfrm>
          <a:prstGeom prst="rect">
            <a:avLst/>
          </a:prstGeom>
        </p:spPr>
      </p:pic>
      <p:pic>
        <p:nvPicPr>
          <p:cNvPr id="2050" name="Picture 2" descr="SketchUp logo and symbol, meaning, history, PNG">
            <a:extLst>
              <a:ext uri="{FF2B5EF4-FFF2-40B4-BE49-F238E27FC236}">
                <a16:creationId xmlns:a16="http://schemas.microsoft.com/office/drawing/2014/main" id="{0DDBFDD4-B107-4690-8E69-A8AB8A5A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4" y="1256429"/>
            <a:ext cx="1467915" cy="9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DA7073-97D3-49B7-8604-6DCFEC6188F1}"/>
              </a:ext>
            </a:extLst>
          </p:cNvPr>
          <p:cNvCxnSpPr>
            <a:cxnSpLocks/>
          </p:cNvCxnSpPr>
          <p:nvPr/>
        </p:nvCxnSpPr>
        <p:spPr bwMode="auto">
          <a:xfrm>
            <a:off x="1985402" y="2026378"/>
            <a:ext cx="284460" cy="24051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Online Media 10" title="SCALEN - Château Saint Maire de Lausanne - 3D">
            <a:hlinkClick r:id="" action="ppaction://media"/>
            <a:extLst>
              <a:ext uri="{FF2B5EF4-FFF2-40B4-BE49-F238E27FC236}">
                <a16:creationId xmlns:a16="http://schemas.microsoft.com/office/drawing/2014/main" id="{F0F49E1D-195A-4425-A413-84E33F7F7E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026261" y="2924944"/>
            <a:ext cx="5741913" cy="324418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2BC23-CBE7-4A38-A60E-35A3111A3766}"/>
              </a:ext>
            </a:extLst>
          </p:cNvPr>
          <p:cNvCxnSpPr>
            <a:cxnSpLocks/>
          </p:cNvCxnSpPr>
          <p:nvPr/>
        </p:nvCxnSpPr>
        <p:spPr bwMode="auto">
          <a:xfrm>
            <a:off x="3372501" y="3343147"/>
            <a:ext cx="284460" cy="24051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04B62F-4D7F-4A32-B9C6-FC299F7B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6" y="3620758"/>
            <a:ext cx="1272085" cy="1852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9F1D62-2DFA-4EE1-B572-46BCA9645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594" y="4168072"/>
            <a:ext cx="1419358" cy="11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Indoor mapping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3191E-5D68-4DD1-94E3-9E9D93BD1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5" r="1250" b="5983"/>
          <a:stretch/>
        </p:blipFill>
        <p:spPr>
          <a:xfrm>
            <a:off x="1092569" y="1339109"/>
            <a:ext cx="5688632" cy="2009993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B528CB2-ADDE-4B81-9258-1B828E3D5C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28458" y="4593137"/>
            <a:ext cx="3252003" cy="1187147"/>
          </a:xfrm>
        </p:spPr>
        <p:txBody>
          <a:bodyPr>
            <a:normAutofit fontScale="77500" lnSpcReduction="20000"/>
          </a:bodyPr>
          <a:lstStyle/>
          <a:p>
            <a:r>
              <a:rPr lang="en-GB" sz="1600" dirty="0"/>
              <a:t>Apple </a:t>
            </a:r>
            <a:r>
              <a:rPr lang="nn-NO" sz="1600" dirty="0"/>
              <a:t>Indoor Mapping Data Format (IMDF)</a:t>
            </a:r>
          </a:p>
          <a:p>
            <a:endParaRPr lang="nn-NO" sz="1600" dirty="0"/>
          </a:p>
          <a:p>
            <a:r>
              <a:rPr lang="fr-CH" sz="1600" dirty="0"/>
              <a:t>ArcGIS </a:t>
            </a:r>
            <a:r>
              <a:rPr lang="fr-CH" sz="1600" dirty="0" err="1"/>
              <a:t>Indoors</a:t>
            </a:r>
            <a:endParaRPr lang="fr-CH" sz="1600" dirty="0"/>
          </a:p>
          <a:p>
            <a:endParaRPr lang="fr-CH" sz="1600" dirty="0"/>
          </a:p>
          <a:p>
            <a:r>
              <a:rPr lang="fr-CH" sz="1600" dirty="0"/>
              <a:t>Indoor GML</a:t>
            </a:r>
          </a:p>
          <a:p>
            <a:endParaRPr lang="nn-NO" sz="1600" dirty="0"/>
          </a:p>
          <a:p>
            <a:endParaRPr lang="nn-NO" sz="1600" dirty="0"/>
          </a:p>
          <a:p>
            <a:endParaRPr lang="nn-NO" sz="1600" dirty="0"/>
          </a:p>
          <a:p>
            <a:endParaRPr lang="en-GB" sz="1600" dirty="0"/>
          </a:p>
          <a:p>
            <a:endParaRPr lang="en-GB" dirty="0"/>
          </a:p>
          <a:p>
            <a:endParaRPr lang="fr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743FD-7B8B-4E2A-BBB1-DAC30B98FBC0}"/>
              </a:ext>
            </a:extLst>
          </p:cNvPr>
          <p:cNvSpPr txBox="1"/>
          <p:nvPr/>
        </p:nvSpPr>
        <p:spPr>
          <a:xfrm>
            <a:off x="4592960" y="5933824"/>
            <a:ext cx="51845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1" dirty="0"/>
              <a:t>Tutorial : https://community.safe.com/s/article/converting-cad-datasets-to-imdf-part-1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776C6-1E79-49B5-8829-46C827AC7FC4}"/>
              </a:ext>
            </a:extLst>
          </p:cNvPr>
          <p:cNvSpPr txBox="1"/>
          <p:nvPr/>
        </p:nvSpPr>
        <p:spPr>
          <a:xfrm>
            <a:off x="1092569" y="3560914"/>
            <a:ext cx="29381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/>
              <a:t>Charger le plan chez Apple pour le référencement du bâtiment (Apple </a:t>
            </a:r>
            <a:r>
              <a:rPr lang="fr-CH" sz="1400" b="0" dirty="0" err="1"/>
              <a:t>Maps</a:t>
            </a:r>
            <a:r>
              <a:rPr lang="fr-CH" sz="1400" b="0" dirty="0"/>
              <a:t> </a:t>
            </a:r>
            <a:r>
              <a:rPr lang="fr-CH" sz="1400" b="0" dirty="0" err="1"/>
              <a:t>connect</a:t>
            </a:r>
            <a:r>
              <a:rPr lang="fr-CH" sz="1400" b="0" dirty="0"/>
              <a:t>).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38177EF-E636-497B-9940-56C76DE2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62" y="1772857"/>
            <a:ext cx="3329771" cy="33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04.09.2022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Réalité augmentée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7FFA7-DBE1-4527-A239-FA8D674C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8" b="873"/>
          <a:stretch/>
        </p:blipFill>
        <p:spPr>
          <a:xfrm>
            <a:off x="749371" y="1449587"/>
            <a:ext cx="6628196" cy="2553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743FD-7B8B-4E2A-BBB1-DAC30B98FBC0}"/>
              </a:ext>
            </a:extLst>
          </p:cNvPr>
          <p:cNvSpPr txBox="1"/>
          <p:nvPr/>
        </p:nvSpPr>
        <p:spPr>
          <a:xfrm>
            <a:off x="4507012" y="5949280"/>
            <a:ext cx="5184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0" dirty="0"/>
              <a:t>Download the free FME AR app on </a:t>
            </a:r>
            <a:r>
              <a:rPr lang="en-GB" sz="800" b="0" dirty="0">
                <a:hlinkClick r:id="rId4"/>
              </a:rPr>
              <a:t>iOS</a:t>
            </a:r>
            <a:r>
              <a:rPr lang="en-GB" sz="800" b="0" dirty="0"/>
              <a:t> and </a:t>
            </a:r>
            <a:r>
              <a:rPr lang="en-GB" sz="800" b="0" dirty="0">
                <a:hlinkClick r:id="rId5"/>
              </a:rPr>
              <a:t>Android</a:t>
            </a:r>
            <a:r>
              <a:rPr lang="en-GB" sz="800" b="0" dirty="0"/>
              <a:t> and get started. </a:t>
            </a:r>
            <a:endParaRPr lang="fr-CH" sz="1050" b="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6D0E2-987F-46DA-8521-37375CE912A9}"/>
              </a:ext>
            </a:extLst>
          </p:cNvPr>
          <p:cNvSpPr txBox="1"/>
          <p:nvPr/>
        </p:nvSpPr>
        <p:spPr>
          <a:xfrm>
            <a:off x="6321152" y="4895405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FME AR App</a:t>
            </a:r>
          </a:p>
        </p:txBody>
      </p:sp>
      <p:pic>
        <p:nvPicPr>
          <p:cNvPr id="14" name="Online Media 13" title="Occlusion test">
            <a:hlinkClick r:id="" action="ppaction://media"/>
            <a:extLst>
              <a:ext uri="{FF2B5EF4-FFF2-40B4-BE49-F238E27FC236}">
                <a16:creationId xmlns:a16="http://schemas.microsoft.com/office/drawing/2014/main" id="{235125B6-A64E-4108-ABB5-8793804BB2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198964" y="1277899"/>
            <a:ext cx="4211736" cy="31565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27F05-1C8E-4CB8-92E3-0A62F5617404}"/>
              </a:ext>
            </a:extLst>
          </p:cNvPr>
          <p:cNvSpPr/>
          <p:nvPr/>
        </p:nvSpPr>
        <p:spPr bwMode="auto">
          <a:xfrm>
            <a:off x="488505" y="1277899"/>
            <a:ext cx="2592288" cy="27252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792E8-6465-4E03-B613-5A03F3B47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27" y="2052322"/>
            <a:ext cx="2448843" cy="588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E7C3-52E3-483B-85BA-C5AD2895E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91" y="2686694"/>
            <a:ext cx="2377579" cy="522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3FB2CC-90B8-4A8E-8EC6-7F210B2039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202" b="21337"/>
          <a:stretch/>
        </p:blipFill>
        <p:spPr>
          <a:xfrm>
            <a:off x="1818645" y="3209333"/>
            <a:ext cx="1388480" cy="5226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AFBB89-3E15-426E-B750-10FD7696B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9878" y="4587561"/>
            <a:ext cx="1019317" cy="962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41CA5-663A-4035-B07B-5799898C0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728" y="3316106"/>
            <a:ext cx="853006" cy="307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B85118-441A-4483-B19A-F9D7FD31851F}"/>
              </a:ext>
            </a:extLst>
          </p:cNvPr>
          <p:cNvSpPr txBox="1"/>
          <p:nvPr/>
        </p:nvSpPr>
        <p:spPr>
          <a:xfrm>
            <a:off x="563865" y="1492472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BIM / SIG / DAO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959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ésentation_vJLM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Fle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_IS.potx" id="{0037C63E-45B6-4C1F-9279-439DB8584FC8}" vid="{0DAD2E62-DE95-4D9F-9C13-963E7A82015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BAF4941-80A2-4E0D-944B-507198500A8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F841257-5DD5-4968-B03D-5564CEDCCA7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Présentation_IS</Template>
  <TotalTime>2567</TotalTime>
  <Words>603</Words>
  <Application>Microsoft Office PowerPoint</Application>
  <PresentationFormat>A4 Paper (210x297 mm)</PresentationFormat>
  <Paragraphs>179</Paragraphs>
  <Slides>19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Csclogo</vt:lpstr>
      <vt:lpstr>Open Sans</vt:lpstr>
      <vt:lpstr>Open Sans Light</vt:lpstr>
      <vt:lpstr>Times New Roman</vt:lpstr>
      <vt:lpstr>Présentation_vJLM1</vt:lpstr>
      <vt:lpstr>PowerPoint Presentation</vt:lpstr>
      <vt:lpstr>Export SIG vers BIM</vt:lpstr>
      <vt:lpstr>Export SIG vers BIM</vt:lpstr>
      <vt:lpstr>Digital Twin</vt:lpstr>
      <vt:lpstr>Facilities Management</vt:lpstr>
      <vt:lpstr>Asset Management</vt:lpstr>
      <vt:lpstr>City GML – ESRI File GDB</vt:lpstr>
      <vt:lpstr>Indoor mapping</vt:lpstr>
      <vt:lpstr>Réalité augmentée</vt:lpstr>
      <vt:lpstr>Checker BIM (attributaire)</vt:lpstr>
      <vt:lpstr>Gaiming engine</vt:lpstr>
      <vt:lpstr>Challenges</vt:lpstr>
      <vt:lpstr>Challenges</vt:lpstr>
      <vt:lpstr>Challenges</vt:lpstr>
      <vt:lpstr>Challenges</vt:lpstr>
      <vt:lpstr>Challenges</vt:lpstr>
      <vt:lpstr>Challenges</vt:lpstr>
      <vt:lpstr>PowerPoint Presentation</vt:lpstr>
      <vt:lpstr>PowerPoint Presentation</vt:lpstr>
    </vt:vector>
  </TitlesOfParts>
  <Company>Inser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Régis Longchamp</dc:creator>
  <cp:lastModifiedBy>Longchamp Régis</cp:lastModifiedBy>
  <cp:revision>95</cp:revision>
  <cp:lastPrinted>2015-04-30T13:20:57Z</cp:lastPrinted>
  <dcterms:created xsi:type="dcterms:W3CDTF">2020-09-30T06:13:53Z</dcterms:created>
  <dcterms:modified xsi:type="dcterms:W3CDTF">2022-09-04T12:05:42Z</dcterms:modified>
</cp:coreProperties>
</file>